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60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hBRIc8sZPCTC6JJy0M6NKRK+zZ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8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715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65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0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969a1903_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1e969a1903_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47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97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70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98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16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AA65-B68D-D796-DDA7-8F41E4BDA6D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462026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A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45560" y="2984938"/>
            <a:ext cx="570087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اسم المشروع</a:t>
            </a:r>
            <a:r>
              <a:rPr lang="ar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رقيب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اسم الفريق:</a:t>
            </a:r>
            <a:r>
              <a:rPr lang="ar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فريق</a:t>
            </a:r>
            <a:r>
              <a:rPr 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E6 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r" rtl="1">
              <a:lnSpc>
                <a:spcPct val="90000"/>
              </a:lnSpc>
              <a:buClr>
                <a:srgbClr val="3A3838"/>
              </a:buClr>
              <a:buSzPts val="2800"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نبذه من استخدام </a:t>
            </a:r>
            <a:r>
              <a:rPr lang="en-US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API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للتعامل مع</a:t>
            </a:r>
            <a:r>
              <a:rPr lang="en-US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نموذج </a:t>
            </a:r>
            <a:r>
              <a:rPr lang="en-US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gpt-3.5-turbo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64F63-60E7-E562-BE7D-09C542BC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20829"/>
            <a:ext cx="7772400" cy="40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2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r" rtl="1">
              <a:lnSpc>
                <a:spcPct val="90000"/>
              </a:lnSpc>
              <a:buClr>
                <a:srgbClr val="3A3838"/>
              </a:buClr>
              <a:buSzPts val="2800"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رسم بياني يوضح أنواع التصنيفات </a:t>
            </a:r>
            <a:r>
              <a:rPr lang="ar-SA" sz="2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المستخدمه</a:t>
            </a:r>
            <a:endParaRPr lang="en-US"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0731A7-B82E-EE9C-CF37-CF151A5E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15" y="2220829"/>
            <a:ext cx="4700702" cy="3048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9E46A-08AB-B806-CA01-53E1E3BB2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834" y="2220829"/>
            <a:ext cx="4700703" cy="30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3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r" rtl="1">
              <a:lnSpc>
                <a:spcPct val="90000"/>
              </a:lnSpc>
              <a:buClr>
                <a:srgbClr val="3A3838"/>
              </a:buClr>
              <a:buSzPts val="2800"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رسم بياني يوضح تخصيص اكثر للتصنيفات  ومعرفة تكرارها </a:t>
            </a:r>
            <a:endParaRPr lang="en-US"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DF3EE-2EC3-6492-6F2C-496029EF7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345" y="2446605"/>
            <a:ext cx="7168536" cy="38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r" rtl="1">
              <a:lnSpc>
                <a:spcPct val="90000"/>
              </a:lnSpc>
              <a:buClr>
                <a:srgbClr val="3A3838"/>
              </a:buClr>
              <a:buSzPts val="2800"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رسم بياني يوضح تخصيص اكثر للتصنيفات  حسب الوقت</a:t>
            </a:r>
            <a:endParaRPr lang="en-US"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AC7AE-54C9-983C-2F89-0D0417EF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86" y="2220829"/>
            <a:ext cx="7772400" cy="44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1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1e969a1903_3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1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1e969a1903_31_10"/>
          <p:cNvSpPr txBox="1"/>
          <p:nvPr/>
        </p:nvSpPr>
        <p:spPr>
          <a:xfrm>
            <a:off x="4063231" y="3204714"/>
            <a:ext cx="406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 لكم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80077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3A3838"/>
                </a:solidFill>
              </a:rPr>
              <a:t>نظام يتعامل مع الذكاء </a:t>
            </a:r>
            <a:r>
              <a:rPr lang="ar-SA" dirty="0" err="1">
                <a:solidFill>
                  <a:srgbClr val="3A3838"/>
                </a:solidFill>
              </a:rPr>
              <a:t>الإصطناعي</a:t>
            </a:r>
            <a:r>
              <a:rPr lang="ar-SA" dirty="0">
                <a:solidFill>
                  <a:srgbClr val="3A3838"/>
                </a:solidFill>
              </a:rPr>
              <a:t> لتحليل النماذج </a:t>
            </a:r>
            <a:r>
              <a:rPr lang="ar-SA" dirty="0" err="1">
                <a:solidFill>
                  <a:srgbClr val="3A3838"/>
                </a:solidFill>
              </a:rPr>
              <a:t>اللغويه</a:t>
            </a:r>
            <a:r>
              <a:rPr lang="ar-SA" dirty="0">
                <a:solidFill>
                  <a:srgbClr val="3A3838"/>
                </a:solidFill>
              </a:rPr>
              <a:t> </a:t>
            </a:r>
            <a:r>
              <a:rPr lang="ar-SA" dirty="0" err="1">
                <a:solidFill>
                  <a:srgbClr val="3A3838"/>
                </a:solidFill>
              </a:rPr>
              <a:t>العربيه</a:t>
            </a:r>
            <a:r>
              <a:rPr lang="ar-SA" dirty="0">
                <a:solidFill>
                  <a:srgbClr val="3A3838"/>
                </a:solidFill>
              </a:rPr>
              <a:t> بتلخيص ردود العملاء بتصنيفها على ثلاث مراحل ( تصنيف رئيسي ، فرعي ، فرعي مخصص ) </a:t>
            </a: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3A3838"/>
                </a:solidFill>
              </a:rPr>
              <a:t>ومعرفة النص هل هو إيجابي او سلبي </a:t>
            </a: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dirty="0">
              <a:solidFill>
                <a:srgbClr val="3A3838"/>
              </a:solidFill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3A3838"/>
                </a:solidFill>
              </a:rPr>
              <a:t>ليتم إصدار تقرير لصناع القرار بخط زمني مرتب يبين اراء العملاء حسب التصنيفات والرضى لكل تصنيف </a:t>
            </a:r>
            <a:endParaRPr dirty="0">
              <a:solidFill>
                <a:srgbClr val="3A3838"/>
              </a:solidFill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331685" y="1705429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نبذة عن المشروع 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e969a1903_31_0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dirty="0" err="1">
                <a:solidFill>
                  <a:srgbClr val="3A3838"/>
                </a:solidFill>
              </a:rPr>
              <a:t>نستدهف</a:t>
            </a:r>
            <a:r>
              <a:rPr lang="ar-SA" dirty="0">
                <a:solidFill>
                  <a:srgbClr val="3A3838"/>
                </a:solidFill>
              </a:rPr>
              <a:t> لتمكين فريق </a:t>
            </a:r>
            <a:r>
              <a:rPr lang="ar-SA" dirty="0" err="1">
                <a:solidFill>
                  <a:srgbClr val="3A3838"/>
                </a:solidFill>
              </a:rPr>
              <a:t>الجوده</a:t>
            </a:r>
            <a:r>
              <a:rPr lang="ar-SA" dirty="0">
                <a:solidFill>
                  <a:srgbClr val="3A3838"/>
                </a:solidFill>
              </a:rPr>
              <a:t> او فريق التسويق بمتابعة ردود العملاء بتحليل النصوص وتحويلها لتصنيفات وأرقام ليتم عرضها </a:t>
            </a:r>
            <a:r>
              <a:rPr lang="ar-SA" dirty="0" err="1">
                <a:solidFill>
                  <a:srgbClr val="3A3838"/>
                </a:solidFill>
              </a:rPr>
              <a:t>لصنناع</a:t>
            </a:r>
            <a:r>
              <a:rPr lang="ar-SA" dirty="0">
                <a:solidFill>
                  <a:srgbClr val="3A3838"/>
                </a:solidFill>
              </a:rPr>
              <a:t> القرار ليتيح لهم إصدار قرارات دقيقه ومعرفة الأثر بمتابعة تقارير مماثله بشكل دوري . </a:t>
            </a:r>
            <a:endParaRPr dirty="0">
              <a:solidFill>
                <a:srgbClr val="3A3838"/>
              </a:solidFill>
            </a:endParaRPr>
          </a:p>
        </p:txBody>
      </p:sp>
      <p:sp>
        <p:nvSpPr>
          <p:cNvPr id="97" name="Google Shape;97;g21e969a1903_31_0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SA" sz="2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التحدي أو المشكلة التي تم حلها</a:t>
            </a:r>
            <a:endParaRPr sz="2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969a1903_31_5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3A3838"/>
                </a:solidFill>
              </a:rPr>
              <a:t>- سحب النصوص من الموقع المستهدف ( موقع تواصل اجتماعي ، تعليقات قوقل ، فور سكوير ... ) وتخزينها في قاعدة بيانات </a:t>
            </a: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dirty="0">
              <a:solidFill>
                <a:srgbClr val="3A3838"/>
              </a:solidFill>
            </a:endParaRPr>
          </a:p>
          <a:p>
            <a:pPr marL="0" indent="0" algn="r" rtl="1">
              <a:spcBef>
                <a:spcPts val="0"/>
              </a:spcBef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3A3838"/>
                </a:solidFill>
              </a:rPr>
              <a:t>- استخدام نموذج </a:t>
            </a:r>
            <a:r>
              <a:rPr lang="en-US" b="0" dirty="0">
                <a:solidFill>
                  <a:srgbClr val="0451A5"/>
                </a:solidFill>
                <a:effectLst/>
                <a:latin typeface="IBMPlexMono, Monaco,  Courier New"/>
              </a:rPr>
              <a:t>gpt-3.5-turbo</a:t>
            </a:r>
            <a:r>
              <a:rPr lang="ar-SA" b="0" dirty="0">
                <a:solidFill>
                  <a:srgbClr val="0451A5"/>
                </a:solidFill>
                <a:effectLst/>
                <a:latin typeface="IBMPlexMono, Monaco,  Courier New"/>
              </a:rPr>
              <a:t> </a:t>
            </a:r>
            <a:r>
              <a:rPr lang="ar-SA" dirty="0">
                <a:solidFill>
                  <a:srgbClr val="3A3838"/>
                </a:solidFill>
                <a:latin typeface="IBMPlexMono, Monaco,  Courier New"/>
              </a:rPr>
              <a:t>ليتم تصنيف النصوص على ثلاث مراحل وتحديد اذا النص إيجابي او سلبي </a:t>
            </a:r>
          </a:p>
          <a:p>
            <a:pPr marL="0" indent="0" algn="r" rtl="1">
              <a:spcBef>
                <a:spcPts val="0"/>
              </a:spcBef>
              <a:buClr>
                <a:srgbClr val="3A3838"/>
              </a:buClr>
              <a:buSzPts val="2800"/>
              <a:buNone/>
            </a:pPr>
            <a:endParaRPr lang="ar-SA" b="0" dirty="0">
              <a:solidFill>
                <a:srgbClr val="3A3838"/>
              </a:solidFill>
              <a:effectLst/>
              <a:latin typeface="IBMPlexMono, Monaco,  Courier New"/>
            </a:endParaRP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  <a:buFontTx/>
              <a:buChar char="-"/>
            </a:pPr>
            <a:r>
              <a:rPr lang="ar-SA" dirty="0">
                <a:solidFill>
                  <a:srgbClr val="3A3838"/>
                </a:solidFill>
                <a:latin typeface="IBMPlexMono, Monaco,  Courier New"/>
              </a:rPr>
              <a:t>ربط الردود من النموذج مع النصوص </a:t>
            </a:r>
            <a:r>
              <a:rPr lang="ar-SA" dirty="0" err="1">
                <a:solidFill>
                  <a:srgbClr val="3A3838"/>
                </a:solidFill>
                <a:latin typeface="IBMPlexMono, Monaco,  Courier New"/>
              </a:rPr>
              <a:t>المحفوظه</a:t>
            </a:r>
            <a:r>
              <a:rPr lang="ar-SA" dirty="0">
                <a:solidFill>
                  <a:srgbClr val="3A3838"/>
                </a:solidFill>
                <a:latin typeface="IBMPlexMono, Monaco,  Courier New"/>
              </a:rPr>
              <a:t> مسبقاً وحفظ الجدول الجديد في قاعدة بيانات </a:t>
            </a: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  <a:buFontTx/>
              <a:buChar char="-"/>
            </a:pPr>
            <a:endParaRPr lang="ar-SA" b="0" dirty="0">
              <a:solidFill>
                <a:srgbClr val="000000"/>
              </a:solidFill>
              <a:effectLst/>
              <a:latin typeface="IBMPlexMono, Monaco,  Courier New"/>
            </a:endParaRP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  <a:buFontTx/>
              <a:buChar char="-"/>
            </a:pPr>
            <a:r>
              <a:rPr lang="ar-SA" b="0" dirty="0">
                <a:solidFill>
                  <a:srgbClr val="000000"/>
                </a:solidFill>
                <a:effectLst/>
                <a:latin typeface="IBMPlexMono, Monaco,  Courier New"/>
              </a:rPr>
              <a:t>تنظيف البيانات وإعادة دمج التصنيفات </a:t>
            </a:r>
            <a:r>
              <a:rPr lang="ar-SA" b="0" dirty="0" err="1">
                <a:solidFill>
                  <a:srgbClr val="000000"/>
                </a:solidFill>
                <a:effectLst/>
                <a:latin typeface="IBMPlexMono, Monaco,  Courier New"/>
              </a:rPr>
              <a:t>المأخذوه</a:t>
            </a:r>
            <a:r>
              <a:rPr lang="ar-SA" b="0" dirty="0">
                <a:solidFill>
                  <a:srgbClr val="000000"/>
                </a:solidFill>
                <a:effectLst/>
                <a:latin typeface="IBMPlexMono, Monaco,  Courier New"/>
              </a:rPr>
              <a:t> مره أخرى ليتم تقليص التصنيفات </a:t>
            </a: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  <a:buFontTx/>
              <a:buChar char="-"/>
            </a:pPr>
            <a:endParaRPr lang="ar-SA" dirty="0">
              <a:solidFill>
                <a:srgbClr val="000000"/>
              </a:solidFill>
              <a:latin typeface="IBMPlexMono, Monaco,  Courier New"/>
            </a:endParaRP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  <a:buFontTx/>
              <a:buChar char="-"/>
            </a:pPr>
            <a:r>
              <a:rPr lang="ar-SA" b="0" dirty="0">
                <a:solidFill>
                  <a:srgbClr val="000000"/>
                </a:solidFill>
                <a:effectLst/>
                <a:latin typeface="IBMPlexMono, Monaco,  Courier New"/>
              </a:rPr>
              <a:t>عرض رسوم بيانيه توضح التصنيفات </a:t>
            </a:r>
          </a:p>
          <a:p>
            <a:pPr marL="0" indent="0" algn="r" rtl="1">
              <a:spcBef>
                <a:spcPts val="0"/>
              </a:spcBef>
              <a:buClr>
                <a:srgbClr val="3A3838"/>
              </a:buClr>
              <a:buSzPts val="2800"/>
              <a:buNone/>
            </a:pPr>
            <a:endParaRPr lang="ar-SA" b="0" dirty="0">
              <a:solidFill>
                <a:srgbClr val="000000"/>
              </a:solidFill>
              <a:effectLst/>
              <a:latin typeface="IBMPlexMono, Monaco,  Courier New"/>
            </a:endParaRPr>
          </a:p>
          <a:p>
            <a:pPr marL="0" indent="0" algn="r" rtl="1">
              <a:spcBef>
                <a:spcPts val="0"/>
              </a:spcBef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000000"/>
                </a:solidFill>
                <a:latin typeface="IBMPlexMono, Monaco,  Courier New"/>
              </a:rPr>
              <a:t>-  انشاء تقارير للعميل وتوصيه مع تأكيد المرجع للرسوم </a:t>
            </a:r>
            <a:r>
              <a:rPr lang="ar-SA" dirty="0" err="1">
                <a:solidFill>
                  <a:srgbClr val="000000"/>
                </a:solidFill>
                <a:latin typeface="IBMPlexMono, Monaco,  Courier New"/>
              </a:rPr>
              <a:t>البيانيه</a:t>
            </a:r>
            <a:r>
              <a:rPr lang="ar-SA" dirty="0">
                <a:solidFill>
                  <a:srgbClr val="000000"/>
                </a:solidFill>
                <a:latin typeface="IBMPlexMono, Monaco,  Courier New"/>
              </a:rPr>
              <a:t> بالأرقام </a:t>
            </a:r>
            <a:endParaRPr lang="en-US" b="0" dirty="0">
              <a:solidFill>
                <a:srgbClr val="000000"/>
              </a:solidFill>
              <a:effectLst/>
              <a:latin typeface="IBMPlexMono, Monaco,  Courier New"/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dirty="0">
              <a:solidFill>
                <a:srgbClr val="3A3838"/>
              </a:solidFill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dirty="0">
              <a:solidFill>
                <a:srgbClr val="3A3838"/>
              </a:solidFill>
            </a:endParaRPr>
          </a:p>
        </p:txBody>
      </p:sp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مراحل المشروع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969a1903_31_5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Tx/>
              <a:buChar char="-"/>
            </a:pPr>
            <a:r>
              <a:rPr lang="ar-SA" dirty="0">
                <a:solidFill>
                  <a:srgbClr val="3A3838"/>
                </a:solidFill>
              </a:rPr>
              <a:t>استخراج النصوص من </a:t>
            </a:r>
            <a:r>
              <a:rPr lang="ar-SA" dirty="0" err="1">
                <a:solidFill>
                  <a:srgbClr val="3A3838"/>
                </a:solidFill>
              </a:rPr>
              <a:t>الفديوهات</a:t>
            </a:r>
            <a:r>
              <a:rPr lang="ar-SA" dirty="0">
                <a:solidFill>
                  <a:srgbClr val="3A3838"/>
                </a:solidFill>
              </a:rPr>
              <a:t> وتحويلها للنصوص ليتم معاملتها مثل النصوص </a:t>
            </a:r>
            <a:r>
              <a:rPr lang="ar-SA" dirty="0" err="1">
                <a:solidFill>
                  <a:srgbClr val="3A3838"/>
                </a:solidFill>
              </a:rPr>
              <a:t>التقليديه</a:t>
            </a:r>
            <a:r>
              <a:rPr lang="ar-SA" dirty="0">
                <a:solidFill>
                  <a:srgbClr val="3A3838"/>
                </a:solidFill>
              </a:rPr>
              <a:t> </a:t>
            </a:r>
          </a:p>
          <a:p>
            <a:pPr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Tx/>
              <a:buChar char="-"/>
            </a:pPr>
            <a:r>
              <a:rPr lang="ar-SA" dirty="0">
                <a:solidFill>
                  <a:srgbClr val="3A3838"/>
                </a:solidFill>
                <a:latin typeface="IBMPlexMono, Monaco,  Courier New"/>
              </a:rPr>
              <a:t>استخدام النتائج ليتم إنشاء نموذج خاص </a:t>
            </a:r>
          </a:p>
          <a:p>
            <a:pPr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Tx/>
              <a:buChar char="-"/>
            </a:pPr>
            <a:r>
              <a:rPr lang="ar-SA" b="0" dirty="0">
                <a:solidFill>
                  <a:srgbClr val="3A3838"/>
                </a:solidFill>
                <a:effectLst/>
                <a:latin typeface="IBMPlexMono, Monaco,  Courier New"/>
              </a:rPr>
              <a:t>استخدام نفس المبدأ ليتم تصنيف العملاء ليتم معرفة توجهاتهم سواء من النصوص </a:t>
            </a:r>
            <a:r>
              <a:rPr lang="ar-SA" b="0" dirty="0" err="1">
                <a:solidFill>
                  <a:srgbClr val="3A3838"/>
                </a:solidFill>
                <a:effectLst/>
                <a:latin typeface="IBMPlexMono, Monaco,  Courier New"/>
              </a:rPr>
              <a:t>الخاصه</a:t>
            </a:r>
            <a:r>
              <a:rPr lang="ar-SA" b="0" dirty="0">
                <a:solidFill>
                  <a:srgbClr val="3A3838"/>
                </a:solidFill>
                <a:effectLst/>
                <a:latin typeface="IBMPlexMono, Monaco,  Courier New"/>
              </a:rPr>
              <a:t> او من </a:t>
            </a:r>
            <a:r>
              <a:rPr lang="ar-SA" dirty="0">
                <a:solidFill>
                  <a:srgbClr val="3A3838"/>
                </a:solidFill>
                <a:latin typeface="IBMPlexMono, Monaco,  Courier New"/>
              </a:rPr>
              <a:t>المتابعين من هذا العميل ... </a:t>
            </a:r>
            <a:endParaRPr lang="en-US" b="0" dirty="0">
              <a:solidFill>
                <a:srgbClr val="000000"/>
              </a:solidFill>
              <a:effectLst/>
              <a:latin typeface="IBMPlexMono, Monaco,  Courier New"/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dirty="0">
              <a:solidFill>
                <a:srgbClr val="3A3838"/>
              </a:solidFill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dirty="0">
              <a:solidFill>
                <a:srgbClr val="3A3838"/>
              </a:solidFill>
            </a:endParaRPr>
          </a:p>
        </p:txBody>
      </p:sp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الخطط </a:t>
            </a:r>
            <a:r>
              <a:rPr lang="ar-SA" sz="2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المستقبليه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للمشروع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30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969a1903_31_5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8000" dirty="0">
                <a:solidFill>
                  <a:srgbClr val="3A3838"/>
                </a:solidFill>
              </a:rPr>
              <a:t>صور المشروع</a:t>
            </a:r>
            <a:endParaRPr sz="8000" dirty="0">
              <a:solidFill>
                <a:srgbClr val="3A3838"/>
              </a:solidFill>
            </a:endParaRPr>
          </a:p>
        </p:txBody>
      </p:sp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4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استعراض جدول التغريدات في قاعدة بيانات </a:t>
            </a:r>
            <a:r>
              <a:rPr lang="ar-SA" sz="2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الخاصه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لسحب النصوص من المنصات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B7F43-4B4A-AA2F-ADC4-1A1DEA6F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044" y="2304912"/>
            <a:ext cx="8500241" cy="39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استعراض جدول الردود من </a:t>
            </a:r>
            <a:r>
              <a:rPr lang="en-US" sz="2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في قاعدة بيانات </a:t>
            </a:r>
            <a:r>
              <a:rPr lang="ar-SA" sz="2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الخاصه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لنماذج </a:t>
            </a:r>
            <a:r>
              <a:rPr lang="en-US" sz="2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132A07-14CA-E345-F6B2-D50EDF037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97164"/>
            <a:ext cx="7772400" cy="35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1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969a1903_31_5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8000" dirty="0">
                <a:solidFill>
                  <a:srgbClr val="3A3838"/>
                </a:solidFill>
              </a:rPr>
              <a:t>صور المشروع</a:t>
            </a:r>
            <a:endParaRPr sz="8000" dirty="0">
              <a:solidFill>
                <a:srgbClr val="3A3838"/>
              </a:solidFill>
            </a:endParaRPr>
          </a:p>
        </p:txBody>
      </p:sp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69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278</Words>
  <Application>Microsoft Macintosh PowerPoint</Application>
  <PresentationFormat>Widescreen</PresentationFormat>
  <Paragraphs>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IBMPlexMono, Monaco,  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خلود</dc:creator>
  <cp:lastModifiedBy>Abdulwahab Sulaiman Alrakhu Alweban</cp:lastModifiedBy>
  <cp:revision>2</cp:revision>
  <dcterms:created xsi:type="dcterms:W3CDTF">2023-03-13T09:30:31Z</dcterms:created>
  <dcterms:modified xsi:type="dcterms:W3CDTF">2023-03-18T12:56:05Z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95e7e9a-16c0-4e65-8e4e-cbd43c203b5d_Enabled">
    <vt:lpwstr>true</vt:lpwstr>
  </property>
  <property fmtid="{D5CDD505-2E9C-101B-9397-08002B2CF9AE}" pid="3" name="MSIP_Label_295e7e9a-16c0-4e65-8e4e-cbd43c203b5d_SetDate">
    <vt:lpwstr>2023-03-17T22:56:38Z</vt:lpwstr>
  </property>
  <property fmtid="{D5CDD505-2E9C-101B-9397-08002B2CF9AE}" pid="4" name="MSIP_Label_295e7e9a-16c0-4e65-8e4e-cbd43c203b5d_Method">
    <vt:lpwstr>Standard</vt:lpwstr>
  </property>
  <property fmtid="{D5CDD505-2E9C-101B-9397-08002B2CF9AE}" pid="5" name="MSIP_Label_295e7e9a-16c0-4e65-8e4e-cbd43c203b5d_Name">
    <vt:lpwstr>Internal</vt:lpwstr>
  </property>
  <property fmtid="{D5CDD505-2E9C-101B-9397-08002B2CF9AE}" pid="6" name="MSIP_Label_295e7e9a-16c0-4e65-8e4e-cbd43c203b5d_SiteId">
    <vt:lpwstr>35335e13-e1f8-4cdd-bc7b-8522195eefdb</vt:lpwstr>
  </property>
  <property fmtid="{D5CDD505-2E9C-101B-9397-08002B2CF9AE}" pid="7" name="MSIP_Label_295e7e9a-16c0-4e65-8e4e-cbd43c203b5d_ActionId">
    <vt:lpwstr>ff309f67-6e1e-49c5-a826-c2e83c5de79b</vt:lpwstr>
  </property>
  <property fmtid="{D5CDD505-2E9C-101B-9397-08002B2CF9AE}" pid="8" name="MSIP_Label_295e7e9a-16c0-4e65-8e4e-cbd43c203b5d_ContentBits">
    <vt:lpwstr>1</vt:lpwstr>
  </property>
  <property fmtid="{D5CDD505-2E9C-101B-9397-08002B2CF9AE}" pid="9" name="ClassificationContentMarkingHeaderLocations">
    <vt:lpwstr>Office Theme:3</vt:lpwstr>
  </property>
  <property fmtid="{D5CDD505-2E9C-101B-9397-08002B2CF9AE}" pid="10" name="ClassificationContentMarkingHeaderText">
    <vt:lpwstr>Internal </vt:lpwstr>
  </property>
</Properties>
</file>